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5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43" autoAdjust="0"/>
  </p:normalViewPr>
  <p:slideViewPr>
    <p:cSldViewPr snapToGrid="0" snapToObjects="1">
      <p:cViewPr varScale="1">
        <p:scale>
          <a:sx n="93" d="100"/>
          <a:sy n="93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F72139-FB1A-654E-8DA5-C1D3ADA78B70}" type="doc">
      <dgm:prSet loTypeId="urn:microsoft.com/office/officeart/2005/8/layout/process3" loCatId="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A7D5458-D424-F749-AEDF-B962DF155623}">
      <dgm:prSet phldrT="[Text]"/>
      <dgm:spPr/>
      <dgm:t>
        <a:bodyPr/>
        <a:lstStyle/>
        <a:p>
          <a:r>
            <a:rPr lang="en-US" dirty="0" smtClean="0"/>
            <a:t>Panel Regression</a:t>
          </a:r>
          <a:endParaRPr lang="en-US" dirty="0"/>
        </a:p>
      </dgm:t>
    </dgm:pt>
    <dgm:pt modelId="{F45B98E2-6D3A-1B4B-88AC-AA36E928C2F4}" type="parTrans" cxnId="{1124AF30-D2E8-FC48-AF51-0810213D1EFB}">
      <dgm:prSet/>
      <dgm:spPr/>
      <dgm:t>
        <a:bodyPr/>
        <a:lstStyle/>
        <a:p>
          <a:endParaRPr lang="en-US"/>
        </a:p>
      </dgm:t>
    </dgm:pt>
    <dgm:pt modelId="{FB8101B5-0143-6C4C-BF44-3840FDB3EE23}" type="sibTrans" cxnId="{1124AF30-D2E8-FC48-AF51-0810213D1EFB}">
      <dgm:prSet/>
      <dgm:spPr/>
      <dgm:t>
        <a:bodyPr/>
        <a:lstStyle/>
        <a:p>
          <a:endParaRPr lang="en-US"/>
        </a:p>
      </dgm:t>
    </dgm:pt>
    <dgm:pt modelId="{A9EF0DED-5720-5E4C-A08C-DBAEB9287FDF}">
      <dgm:prSet phldrT="[Text]"/>
      <dgm:spPr/>
      <dgm:t>
        <a:bodyPr/>
        <a:lstStyle/>
        <a:p>
          <a:r>
            <a:rPr lang="en-US" dirty="0" smtClean="0"/>
            <a:t>Catch history</a:t>
          </a:r>
          <a:endParaRPr lang="en-US" dirty="0"/>
        </a:p>
      </dgm:t>
    </dgm:pt>
    <dgm:pt modelId="{54ACF5D3-60CB-2B4D-B47C-F189A19401E1}" type="parTrans" cxnId="{B7055E1D-949C-E34B-A911-EEDAF9855295}">
      <dgm:prSet/>
      <dgm:spPr/>
      <dgm:t>
        <a:bodyPr/>
        <a:lstStyle/>
        <a:p>
          <a:endParaRPr lang="en-US"/>
        </a:p>
      </dgm:t>
    </dgm:pt>
    <dgm:pt modelId="{6D1C0CDC-27B0-934F-8321-4C1F137A62B9}" type="sibTrans" cxnId="{B7055E1D-949C-E34B-A911-EEDAF9855295}">
      <dgm:prSet/>
      <dgm:spPr/>
      <dgm:t>
        <a:bodyPr/>
        <a:lstStyle/>
        <a:p>
          <a:endParaRPr lang="en-US"/>
        </a:p>
      </dgm:t>
    </dgm:pt>
    <dgm:pt modelId="{52075E07-8E54-1C42-A51E-61D1D133FDC5}">
      <dgm:prSet phldrT="[Text]"/>
      <dgm:spPr/>
      <dgm:t>
        <a:bodyPr/>
        <a:lstStyle/>
        <a:p>
          <a:r>
            <a:rPr lang="en-US" dirty="0" smtClean="0"/>
            <a:t>Catch MSY</a:t>
          </a:r>
          <a:endParaRPr lang="en-US" dirty="0"/>
        </a:p>
      </dgm:t>
    </dgm:pt>
    <dgm:pt modelId="{61658686-1C14-4D4F-9CD6-4F8511163A65}" type="parTrans" cxnId="{FE3C9E10-174D-7143-9F03-DD7EDC2D6B0C}">
      <dgm:prSet/>
      <dgm:spPr/>
      <dgm:t>
        <a:bodyPr/>
        <a:lstStyle/>
        <a:p>
          <a:endParaRPr lang="en-US"/>
        </a:p>
      </dgm:t>
    </dgm:pt>
    <dgm:pt modelId="{C2D397D3-3487-2F4F-BB81-0F03CE503E6D}" type="sibTrans" cxnId="{FE3C9E10-174D-7143-9F03-DD7EDC2D6B0C}">
      <dgm:prSet/>
      <dgm:spPr/>
      <dgm:t>
        <a:bodyPr/>
        <a:lstStyle/>
        <a:p>
          <a:endParaRPr lang="en-US"/>
        </a:p>
      </dgm:t>
    </dgm:pt>
    <dgm:pt modelId="{9D86ED3A-43F1-6544-93F0-1DECE975BA64}">
      <dgm:prSet phldrT="[Text]"/>
      <dgm:spPr/>
      <dgm:t>
        <a:bodyPr/>
        <a:lstStyle/>
        <a:p>
          <a:r>
            <a:rPr lang="en-US" dirty="0" smtClean="0"/>
            <a:t>B/</a:t>
          </a:r>
          <a:r>
            <a:rPr lang="en-US" dirty="0" err="1" smtClean="0"/>
            <a:t>Bmsy</a:t>
          </a:r>
          <a:r>
            <a:rPr lang="en-US" dirty="0" smtClean="0"/>
            <a:t> priors</a:t>
          </a:r>
          <a:endParaRPr lang="en-US" dirty="0"/>
        </a:p>
      </dgm:t>
    </dgm:pt>
    <dgm:pt modelId="{5A58BE3F-AE29-C44F-BABD-58A18DE2B181}" type="parTrans" cxnId="{AB9739FA-F69D-6441-9296-EE0E0EF20B8D}">
      <dgm:prSet/>
      <dgm:spPr/>
      <dgm:t>
        <a:bodyPr/>
        <a:lstStyle/>
        <a:p>
          <a:endParaRPr lang="en-US"/>
        </a:p>
      </dgm:t>
    </dgm:pt>
    <dgm:pt modelId="{934B6740-2AC5-4743-8768-59A0D8440D5A}" type="sibTrans" cxnId="{AB9739FA-F69D-6441-9296-EE0E0EF20B8D}">
      <dgm:prSet/>
      <dgm:spPr/>
      <dgm:t>
        <a:bodyPr/>
        <a:lstStyle/>
        <a:p>
          <a:endParaRPr lang="en-US"/>
        </a:p>
      </dgm:t>
    </dgm:pt>
    <dgm:pt modelId="{8E7FB6AB-1A71-A54D-ADC5-7763D097B2D7}">
      <dgm:prSet phldrT="[Text]"/>
      <dgm:spPr/>
      <dgm:t>
        <a:bodyPr/>
        <a:lstStyle/>
        <a:p>
          <a:r>
            <a:rPr lang="en-US" dirty="0" smtClean="0"/>
            <a:t>Status Results</a:t>
          </a:r>
          <a:endParaRPr lang="en-US" dirty="0"/>
        </a:p>
      </dgm:t>
    </dgm:pt>
    <dgm:pt modelId="{F03B9DDC-C927-D540-AA1D-609027040D35}" type="parTrans" cxnId="{01B7F0FB-4985-1C47-83F4-D306A67A2A87}">
      <dgm:prSet/>
      <dgm:spPr/>
      <dgm:t>
        <a:bodyPr/>
        <a:lstStyle/>
        <a:p>
          <a:endParaRPr lang="en-US"/>
        </a:p>
      </dgm:t>
    </dgm:pt>
    <dgm:pt modelId="{B4C4CDBF-9C12-A048-BA3E-F7577382AE40}" type="sibTrans" cxnId="{01B7F0FB-4985-1C47-83F4-D306A67A2A87}">
      <dgm:prSet/>
      <dgm:spPr/>
      <dgm:t>
        <a:bodyPr/>
        <a:lstStyle/>
        <a:p>
          <a:endParaRPr lang="en-US"/>
        </a:p>
      </dgm:t>
    </dgm:pt>
    <dgm:pt modelId="{9A6375F8-1739-4C48-AC8A-74A2932AFAE9}">
      <dgm:prSet phldrT="[Text]"/>
      <dgm:spPr/>
      <dgm:t>
        <a:bodyPr/>
        <a:lstStyle/>
        <a:p>
          <a:r>
            <a:rPr lang="en-US" dirty="0" smtClean="0"/>
            <a:t>B/</a:t>
          </a:r>
          <a:r>
            <a:rPr lang="en-US" dirty="0" err="1" smtClean="0"/>
            <a:t>Bmsy</a:t>
          </a:r>
          <a:endParaRPr lang="en-US" dirty="0"/>
        </a:p>
      </dgm:t>
    </dgm:pt>
    <dgm:pt modelId="{378447A7-459D-7E4B-A864-D9D548699AA3}" type="parTrans" cxnId="{C3C45021-1962-A042-A509-44A5DE65FAEB}">
      <dgm:prSet/>
      <dgm:spPr/>
      <dgm:t>
        <a:bodyPr/>
        <a:lstStyle/>
        <a:p>
          <a:endParaRPr lang="en-US"/>
        </a:p>
      </dgm:t>
    </dgm:pt>
    <dgm:pt modelId="{B2EA57D1-53DF-8044-80CB-05A3CEE6E7B1}" type="sibTrans" cxnId="{C3C45021-1962-A042-A509-44A5DE65FAEB}">
      <dgm:prSet/>
      <dgm:spPr/>
      <dgm:t>
        <a:bodyPr/>
        <a:lstStyle/>
        <a:p>
          <a:endParaRPr lang="en-US"/>
        </a:p>
      </dgm:t>
    </dgm:pt>
    <dgm:pt modelId="{1B5F87BE-4E7E-F74F-BB71-3C826CABEFDC}">
      <dgm:prSet phldrT="[Text]"/>
      <dgm:spPr/>
      <dgm:t>
        <a:bodyPr/>
        <a:lstStyle/>
        <a:p>
          <a:r>
            <a:rPr lang="en-US" dirty="0" smtClean="0"/>
            <a:t>Life history</a:t>
          </a:r>
          <a:endParaRPr lang="en-US" dirty="0"/>
        </a:p>
      </dgm:t>
    </dgm:pt>
    <dgm:pt modelId="{DF2EF41E-2447-1648-AF57-A95B6D08574A}" type="parTrans" cxnId="{8A42DBCA-1E30-9D45-B870-87EEE061BFAD}">
      <dgm:prSet/>
      <dgm:spPr/>
      <dgm:t>
        <a:bodyPr/>
        <a:lstStyle/>
        <a:p>
          <a:endParaRPr lang="en-US"/>
        </a:p>
      </dgm:t>
    </dgm:pt>
    <dgm:pt modelId="{CDF5D754-EA13-F24F-9714-0A53BAE5933D}" type="sibTrans" cxnId="{8A42DBCA-1E30-9D45-B870-87EEE061BFAD}">
      <dgm:prSet/>
      <dgm:spPr/>
      <dgm:t>
        <a:bodyPr/>
        <a:lstStyle/>
        <a:p>
          <a:endParaRPr lang="en-US"/>
        </a:p>
      </dgm:t>
    </dgm:pt>
    <dgm:pt modelId="{D40911B4-2E60-0448-9E01-B237306E5E0C}">
      <dgm:prSet phldrT="[Text]"/>
      <dgm:spPr/>
      <dgm:t>
        <a:bodyPr/>
        <a:lstStyle/>
        <a:p>
          <a:r>
            <a:rPr lang="en-US" dirty="0" smtClean="0"/>
            <a:t>Species category</a:t>
          </a:r>
          <a:endParaRPr lang="en-US" dirty="0"/>
        </a:p>
      </dgm:t>
    </dgm:pt>
    <dgm:pt modelId="{782871E4-F7F8-8A44-9808-889125B38415}" type="parTrans" cxnId="{4DAAC401-5E90-8A4A-BAEB-1C52732D6494}">
      <dgm:prSet/>
      <dgm:spPr/>
      <dgm:t>
        <a:bodyPr/>
        <a:lstStyle/>
        <a:p>
          <a:endParaRPr lang="en-US"/>
        </a:p>
      </dgm:t>
    </dgm:pt>
    <dgm:pt modelId="{8E628960-C61F-7D40-BE45-C2738785A344}" type="sibTrans" cxnId="{4DAAC401-5E90-8A4A-BAEB-1C52732D6494}">
      <dgm:prSet/>
      <dgm:spPr/>
      <dgm:t>
        <a:bodyPr/>
        <a:lstStyle/>
        <a:p>
          <a:endParaRPr lang="en-US"/>
        </a:p>
      </dgm:t>
    </dgm:pt>
    <dgm:pt modelId="{8E69013A-D4B3-3B40-BB0A-C23E8601C5DE}">
      <dgm:prSet phldrT="[Text]"/>
      <dgm:spPr/>
      <dgm:t>
        <a:bodyPr/>
        <a:lstStyle/>
        <a:p>
          <a:r>
            <a:rPr lang="en-US" dirty="0" smtClean="0"/>
            <a:t>Resilience </a:t>
          </a:r>
          <a:endParaRPr lang="en-US" dirty="0"/>
        </a:p>
      </dgm:t>
    </dgm:pt>
    <dgm:pt modelId="{8125B3B0-8830-A74A-B965-686688D1FAF6}" type="parTrans" cxnId="{63EDF31A-DA47-3A4A-9DEB-D15D836B33D6}">
      <dgm:prSet/>
      <dgm:spPr/>
      <dgm:t>
        <a:bodyPr/>
        <a:lstStyle/>
        <a:p>
          <a:endParaRPr lang="en-US"/>
        </a:p>
      </dgm:t>
    </dgm:pt>
    <dgm:pt modelId="{076D6A5A-8049-034E-A489-E713FAAAE566}" type="sibTrans" cxnId="{63EDF31A-DA47-3A4A-9DEB-D15D836B33D6}">
      <dgm:prSet/>
      <dgm:spPr/>
      <dgm:t>
        <a:bodyPr/>
        <a:lstStyle/>
        <a:p>
          <a:endParaRPr lang="en-US"/>
        </a:p>
      </dgm:t>
    </dgm:pt>
    <dgm:pt modelId="{B30F57A8-1910-0745-8B74-BC0710086902}">
      <dgm:prSet phldrT="[Text]"/>
      <dgm:spPr/>
      <dgm:t>
        <a:bodyPr/>
        <a:lstStyle/>
        <a:p>
          <a:r>
            <a:rPr lang="en-US" dirty="0" smtClean="0"/>
            <a:t>F/</a:t>
          </a:r>
          <a:r>
            <a:rPr lang="en-US" dirty="0" err="1" smtClean="0"/>
            <a:t>Fmsy</a:t>
          </a:r>
          <a:endParaRPr lang="en-US" dirty="0"/>
        </a:p>
      </dgm:t>
    </dgm:pt>
    <dgm:pt modelId="{AFF098BA-BE60-C041-9DA6-280ADCB5F6CE}" type="parTrans" cxnId="{AC99AD7A-0F4B-F34A-928C-EDCFB45D30B9}">
      <dgm:prSet/>
      <dgm:spPr/>
      <dgm:t>
        <a:bodyPr/>
        <a:lstStyle/>
        <a:p>
          <a:endParaRPr lang="en-US"/>
        </a:p>
      </dgm:t>
    </dgm:pt>
    <dgm:pt modelId="{CEFF7C26-91D5-5C48-9BC3-F6FA9D3A1127}" type="sibTrans" cxnId="{AC99AD7A-0F4B-F34A-928C-EDCFB45D30B9}">
      <dgm:prSet/>
      <dgm:spPr/>
      <dgm:t>
        <a:bodyPr/>
        <a:lstStyle/>
        <a:p>
          <a:endParaRPr lang="en-US"/>
        </a:p>
      </dgm:t>
    </dgm:pt>
    <dgm:pt modelId="{A09EE354-81DD-F349-B7A3-40584F1937A2}">
      <dgm:prSet phldrT="[Text]"/>
      <dgm:spPr/>
      <dgm:t>
        <a:bodyPr/>
        <a:lstStyle/>
        <a:p>
          <a:r>
            <a:rPr lang="en-US" dirty="0" smtClean="0"/>
            <a:t>MSY</a:t>
          </a:r>
          <a:endParaRPr lang="en-US" dirty="0"/>
        </a:p>
      </dgm:t>
    </dgm:pt>
    <dgm:pt modelId="{1B9E08C8-D82B-6741-8E36-12A331331A78}" type="parTrans" cxnId="{E270836A-19DB-F24F-94A3-B5F4E4CE6FE7}">
      <dgm:prSet/>
      <dgm:spPr/>
      <dgm:t>
        <a:bodyPr/>
        <a:lstStyle/>
        <a:p>
          <a:endParaRPr lang="en-US"/>
        </a:p>
      </dgm:t>
    </dgm:pt>
    <dgm:pt modelId="{EBB462B1-EB08-114E-BA61-B3BB52B6C050}" type="sibTrans" cxnId="{E270836A-19DB-F24F-94A3-B5F4E4CE6FE7}">
      <dgm:prSet/>
      <dgm:spPr/>
      <dgm:t>
        <a:bodyPr/>
        <a:lstStyle/>
        <a:p>
          <a:endParaRPr lang="en-US"/>
        </a:p>
      </dgm:t>
    </dgm:pt>
    <dgm:pt modelId="{E863FB71-62CC-0344-892B-3E18F036301D}" type="pres">
      <dgm:prSet presAssocID="{99F72139-FB1A-654E-8DA5-C1D3ADA78B70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73FF22B-24E1-1E48-9AA2-598B85935DE9}" type="pres">
      <dgm:prSet presAssocID="{EA7D5458-D424-F749-AEDF-B962DF155623}" presName="composite" presStyleCnt="0"/>
      <dgm:spPr/>
    </dgm:pt>
    <dgm:pt modelId="{4ADF641E-8A95-C342-9320-6170A4A1EED6}" type="pres">
      <dgm:prSet presAssocID="{EA7D5458-D424-F749-AEDF-B962DF155623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26D4B0-B5A3-9145-B82C-0743245B60FE}" type="pres">
      <dgm:prSet presAssocID="{EA7D5458-D424-F749-AEDF-B962DF155623}" presName="parSh" presStyleLbl="node1" presStyleIdx="0" presStyleCnt="3"/>
      <dgm:spPr/>
      <dgm:t>
        <a:bodyPr/>
        <a:lstStyle/>
        <a:p>
          <a:endParaRPr lang="en-US"/>
        </a:p>
      </dgm:t>
    </dgm:pt>
    <dgm:pt modelId="{91A96DA9-BD94-1340-8295-48B181688653}" type="pres">
      <dgm:prSet presAssocID="{EA7D5458-D424-F749-AEDF-B962DF155623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9AA56B-2CB5-2A44-ADC5-AC448B97C689}" type="pres">
      <dgm:prSet presAssocID="{FB8101B5-0143-6C4C-BF44-3840FDB3EE2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056AC443-F8D9-1D4D-A5DB-64D4E6908FA5}" type="pres">
      <dgm:prSet presAssocID="{FB8101B5-0143-6C4C-BF44-3840FDB3EE23}" presName="connTx" presStyleLbl="sibTrans2D1" presStyleIdx="0" presStyleCnt="2"/>
      <dgm:spPr/>
      <dgm:t>
        <a:bodyPr/>
        <a:lstStyle/>
        <a:p>
          <a:endParaRPr lang="en-US"/>
        </a:p>
      </dgm:t>
    </dgm:pt>
    <dgm:pt modelId="{61D64826-D362-774D-80AC-1BCD9286D2CC}" type="pres">
      <dgm:prSet presAssocID="{52075E07-8E54-1C42-A51E-61D1D133FDC5}" presName="composite" presStyleCnt="0"/>
      <dgm:spPr/>
    </dgm:pt>
    <dgm:pt modelId="{7EF33F6B-2D57-DE41-9422-FB87C7C7DE0C}" type="pres">
      <dgm:prSet presAssocID="{52075E07-8E54-1C42-A51E-61D1D133FDC5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B1FE98-3A1C-BA47-BF2E-7DACB122015A}" type="pres">
      <dgm:prSet presAssocID="{52075E07-8E54-1C42-A51E-61D1D133FDC5}" presName="parSh" presStyleLbl="node1" presStyleIdx="1" presStyleCnt="3"/>
      <dgm:spPr/>
      <dgm:t>
        <a:bodyPr/>
        <a:lstStyle/>
        <a:p>
          <a:endParaRPr lang="en-US"/>
        </a:p>
      </dgm:t>
    </dgm:pt>
    <dgm:pt modelId="{1DE3772D-624A-3A45-A7E3-6968D05B4583}" type="pres">
      <dgm:prSet presAssocID="{52075E07-8E54-1C42-A51E-61D1D133FDC5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0A76B-1373-CE43-9749-1B457CDC00E8}" type="pres">
      <dgm:prSet presAssocID="{C2D397D3-3487-2F4F-BB81-0F03CE503E6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A6B02D3D-AA84-FC4B-B0AC-EA07BBEB2227}" type="pres">
      <dgm:prSet presAssocID="{C2D397D3-3487-2F4F-BB81-0F03CE503E6D}" presName="connTx" presStyleLbl="sibTrans2D1" presStyleIdx="1" presStyleCnt="2"/>
      <dgm:spPr/>
      <dgm:t>
        <a:bodyPr/>
        <a:lstStyle/>
        <a:p>
          <a:endParaRPr lang="en-US"/>
        </a:p>
      </dgm:t>
    </dgm:pt>
    <dgm:pt modelId="{D1CD1110-9C99-264F-BD71-AE5C7C2451AD}" type="pres">
      <dgm:prSet presAssocID="{8E7FB6AB-1A71-A54D-ADC5-7763D097B2D7}" presName="composite" presStyleCnt="0"/>
      <dgm:spPr/>
    </dgm:pt>
    <dgm:pt modelId="{D0820C6A-87BA-924B-B733-E09569CC528B}" type="pres">
      <dgm:prSet presAssocID="{8E7FB6AB-1A71-A54D-ADC5-7763D097B2D7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A13E4-3D7F-A84D-B99F-4AD0888D1688}" type="pres">
      <dgm:prSet presAssocID="{8E7FB6AB-1A71-A54D-ADC5-7763D097B2D7}" presName="parSh" presStyleLbl="node1" presStyleIdx="2" presStyleCnt="3"/>
      <dgm:spPr/>
      <dgm:t>
        <a:bodyPr/>
        <a:lstStyle/>
        <a:p>
          <a:endParaRPr lang="en-US"/>
        </a:p>
      </dgm:t>
    </dgm:pt>
    <dgm:pt modelId="{BFD84FF5-519D-4F45-9AE5-7F17368FE5A3}" type="pres">
      <dgm:prSet presAssocID="{8E7FB6AB-1A71-A54D-ADC5-7763D097B2D7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42DBCA-1E30-9D45-B870-87EEE061BFAD}" srcId="{EA7D5458-D424-F749-AEDF-B962DF155623}" destId="{1B5F87BE-4E7E-F74F-BB71-3C826CABEFDC}" srcOrd="1" destOrd="0" parTransId="{DF2EF41E-2447-1648-AF57-A95B6D08574A}" sibTransId="{CDF5D754-EA13-F24F-9714-0A53BAE5933D}"/>
    <dgm:cxn modelId="{B7055E1D-949C-E34B-A911-EEDAF9855295}" srcId="{EA7D5458-D424-F749-AEDF-B962DF155623}" destId="{A9EF0DED-5720-5E4C-A08C-DBAEB9287FDF}" srcOrd="0" destOrd="0" parTransId="{54ACF5D3-60CB-2B4D-B47C-F189A19401E1}" sibTransId="{6D1C0CDC-27B0-934F-8321-4C1F137A62B9}"/>
    <dgm:cxn modelId="{AEE5E7A6-8176-8D42-9E8C-6E7EC8E5959C}" type="presOf" srcId="{A09EE354-81DD-F349-B7A3-40584F1937A2}" destId="{BFD84FF5-519D-4F45-9AE5-7F17368FE5A3}" srcOrd="0" destOrd="2" presId="urn:microsoft.com/office/officeart/2005/8/layout/process3"/>
    <dgm:cxn modelId="{1124AF30-D2E8-FC48-AF51-0810213D1EFB}" srcId="{99F72139-FB1A-654E-8DA5-C1D3ADA78B70}" destId="{EA7D5458-D424-F749-AEDF-B962DF155623}" srcOrd="0" destOrd="0" parTransId="{F45B98E2-6D3A-1B4B-88AC-AA36E928C2F4}" sibTransId="{FB8101B5-0143-6C4C-BF44-3840FDB3EE23}"/>
    <dgm:cxn modelId="{167C6BDA-C55C-3142-8602-0B5DD24930EE}" type="presOf" srcId="{FB8101B5-0143-6C4C-BF44-3840FDB3EE23}" destId="{209AA56B-2CB5-2A44-ADC5-AC448B97C689}" srcOrd="0" destOrd="0" presId="urn:microsoft.com/office/officeart/2005/8/layout/process3"/>
    <dgm:cxn modelId="{AB9739FA-F69D-6441-9296-EE0E0EF20B8D}" srcId="{52075E07-8E54-1C42-A51E-61D1D133FDC5}" destId="{9D86ED3A-43F1-6544-93F0-1DECE975BA64}" srcOrd="0" destOrd="0" parTransId="{5A58BE3F-AE29-C44F-BABD-58A18DE2B181}" sibTransId="{934B6740-2AC5-4743-8768-59A0D8440D5A}"/>
    <dgm:cxn modelId="{EF612D6D-4BFC-B245-A243-62F536B71D67}" type="presOf" srcId="{C2D397D3-3487-2F4F-BB81-0F03CE503E6D}" destId="{8360A76B-1373-CE43-9749-1B457CDC00E8}" srcOrd="0" destOrd="0" presId="urn:microsoft.com/office/officeart/2005/8/layout/process3"/>
    <dgm:cxn modelId="{41918871-3023-8642-8C04-CD914E155675}" type="presOf" srcId="{52075E07-8E54-1C42-A51E-61D1D133FDC5}" destId="{7EF33F6B-2D57-DE41-9422-FB87C7C7DE0C}" srcOrd="0" destOrd="0" presId="urn:microsoft.com/office/officeart/2005/8/layout/process3"/>
    <dgm:cxn modelId="{E270836A-19DB-F24F-94A3-B5F4E4CE6FE7}" srcId="{8E7FB6AB-1A71-A54D-ADC5-7763D097B2D7}" destId="{A09EE354-81DD-F349-B7A3-40584F1937A2}" srcOrd="2" destOrd="0" parTransId="{1B9E08C8-D82B-6741-8E36-12A331331A78}" sibTransId="{EBB462B1-EB08-114E-BA61-B3BB52B6C050}"/>
    <dgm:cxn modelId="{847ED484-6D4E-A247-B47A-FFC7FF817071}" type="presOf" srcId="{B30F57A8-1910-0745-8B74-BC0710086902}" destId="{BFD84FF5-519D-4F45-9AE5-7F17368FE5A3}" srcOrd="0" destOrd="1" presId="urn:microsoft.com/office/officeart/2005/8/layout/process3"/>
    <dgm:cxn modelId="{08A72D28-6CC9-4047-A11C-92D3E22B81DF}" type="presOf" srcId="{A9EF0DED-5720-5E4C-A08C-DBAEB9287FDF}" destId="{91A96DA9-BD94-1340-8295-48B181688653}" srcOrd="0" destOrd="0" presId="urn:microsoft.com/office/officeart/2005/8/layout/process3"/>
    <dgm:cxn modelId="{63EDF31A-DA47-3A4A-9DEB-D15D836B33D6}" srcId="{52075E07-8E54-1C42-A51E-61D1D133FDC5}" destId="{8E69013A-D4B3-3B40-BB0A-C23E8601C5DE}" srcOrd="1" destOrd="0" parTransId="{8125B3B0-8830-A74A-B965-686688D1FAF6}" sibTransId="{076D6A5A-8049-034E-A489-E713FAAAE566}"/>
    <dgm:cxn modelId="{01B7F0FB-4985-1C47-83F4-D306A67A2A87}" srcId="{99F72139-FB1A-654E-8DA5-C1D3ADA78B70}" destId="{8E7FB6AB-1A71-A54D-ADC5-7763D097B2D7}" srcOrd="2" destOrd="0" parTransId="{F03B9DDC-C927-D540-AA1D-609027040D35}" sibTransId="{B4C4CDBF-9C12-A048-BA3E-F7577382AE40}"/>
    <dgm:cxn modelId="{AC99AD7A-0F4B-F34A-928C-EDCFB45D30B9}" srcId="{8E7FB6AB-1A71-A54D-ADC5-7763D097B2D7}" destId="{B30F57A8-1910-0745-8B74-BC0710086902}" srcOrd="1" destOrd="0" parTransId="{AFF098BA-BE60-C041-9DA6-280ADCB5F6CE}" sibTransId="{CEFF7C26-91D5-5C48-9BC3-F6FA9D3A1127}"/>
    <dgm:cxn modelId="{E66477A3-E166-AB4D-BF8F-4BDBA2D0C59D}" type="presOf" srcId="{52075E07-8E54-1C42-A51E-61D1D133FDC5}" destId="{B1B1FE98-3A1C-BA47-BF2E-7DACB122015A}" srcOrd="1" destOrd="0" presId="urn:microsoft.com/office/officeart/2005/8/layout/process3"/>
    <dgm:cxn modelId="{C3C45021-1962-A042-A509-44A5DE65FAEB}" srcId="{8E7FB6AB-1A71-A54D-ADC5-7763D097B2D7}" destId="{9A6375F8-1739-4C48-AC8A-74A2932AFAE9}" srcOrd="0" destOrd="0" parTransId="{378447A7-459D-7E4B-A864-D9D548699AA3}" sibTransId="{B2EA57D1-53DF-8044-80CB-05A3CEE6E7B1}"/>
    <dgm:cxn modelId="{24A22088-3AC1-F84E-B561-2F2B4DAEA5DD}" type="presOf" srcId="{FB8101B5-0143-6C4C-BF44-3840FDB3EE23}" destId="{056AC443-F8D9-1D4D-A5DB-64D4E6908FA5}" srcOrd="1" destOrd="0" presId="urn:microsoft.com/office/officeart/2005/8/layout/process3"/>
    <dgm:cxn modelId="{FF5DCD9A-2CBF-C048-A39A-322436A74CB6}" type="presOf" srcId="{EA7D5458-D424-F749-AEDF-B962DF155623}" destId="{4ADF641E-8A95-C342-9320-6170A4A1EED6}" srcOrd="0" destOrd="0" presId="urn:microsoft.com/office/officeart/2005/8/layout/process3"/>
    <dgm:cxn modelId="{5B0859D5-CDD8-1849-B16B-1AF6A93478B4}" type="presOf" srcId="{9A6375F8-1739-4C48-AC8A-74A2932AFAE9}" destId="{BFD84FF5-519D-4F45-9AE5-7F17368FE5A3}" srcOrd="0" destOrd="0" presId="urn:microsoft.com/office/officeart/2005/8/layout/process3"/>
    <dgm:cxn modelId="{2BF383CC-CD29-AC46-B960-EEDF4712870B}" type="presOf" srcId="{8E7FB6AB-1A71-A54D-ADC5-7763D097B2D7}" destId="{D0820C6A-87BA-924B-B733-E09569CC528B}" srcOrd="0" destOrd="0" presId="urn:microsoft.com/office/officeart/2005/8/layout/process3"/>
    <dgm:cxn modelId="{BBCC59F6-3B64-7B45-8DB3-680BCB3DAC4A}" type="presOf" srcId="{8E69013A-D4B3-3B40-BB0A-C23E8601C5DE}" destId="{1DE3772D-624A-3A45-A7E3-6968D05B4583}" srcOrd="0" destOrd="1" presId="urn:microsoft.com/office/officeart/2005/8/layout/process3"/>
    <dgm:cxn modelId="{928ED25D-09CD-6148-A30F-CE5B4DA8DEF4}" type="presOf" srcId="{9D86ED3A-43F1-6544-93F0-1DECE975BA64}" destId="{1DE3772D-624A-3A45-A7E3-6968D05B4583}" srcOrd="0" destOrd="0" presId="urn:microsoft.com/office/officeart/2005/8/layout/process3"/>
    <dgm:cxn modelId="{4DAAC401-5E90-8A4A-BAEB-1C52732D6494}" srcId="{EA7D5458-D424-F749-AEDF-B962DF155623}" destId="{D40911B4-2E60-0448-9E01-B237306E5E0C}" srcOrd="2" destOrd="0" parTransId="{782871E4-F7F8-8A44-9808-889125B38415}" sibTransId="{8E628960-C61F-7D40-BE45-C2738785A344}"/>
    <dgm:cxn modelId="{55BB80D1-F735-7D47-A863-E5D9D36A0DEB}" type="presOf" srcId="{99F72139-FB1A-654E-8DA5-C1D3ADA78B70}" destId="{E863FB71-62CC-0344-892B-3E18F036301D}" srcOrd="0" destOrd="0" presId="urn:microsoft.com/office/officeart/2005/8/layout/process3"/>
    <dgm:cxn modelId="{41F437DD-5E7F-634F-B94D-368E22006599}" type="presOf" srcId="{1B5F87BE-4E7E-F74F-BB71-3C826CABEFDC}" destId="{91A96DA9-BD94-1340-8295-48B181688653}" srcOrd="0" destOrd="1" presId="urn:microsoft.com/office/officeart/2005/8/layout/process3"/>
    <dgm:cxn modelId="{334DDC31-3674-6043-AA20-BAD05622006B}" type="presOf" srcId="{D40911B4-2E60-0448-9E01-B237306E5E0C}" destId="{91A96DA9-BD94-1340-8295-48B181688653}" srcOrd="0" destOrd="2" presId="urn:microsoft.com/office/officeart/2005/8/layout/process3"/>
    <dgm:cxn modelId="{C6372756-ED79-6244-A34E-A66C533DCE9B}" type="presOf" srcId="{C2D397D3-3487-2F4F-BB81-0F03CE503E6D}" destId="{A6B02D3D-AA84-FC4B-B0AC-EA07BBEB2227}" srcOrd="1" destOrd="0" presId="urn:microsoft.com/office/officeart/2005/8/layout/process3"/>
    <dgm:cxn modelId="{A30C6287-8452-E549-95E1-A56B0895F29F}" type="presOf" srcId="{EA7D5458-D424-F749-AEDF-B962DF155623}" destId="{E326D4B0-B5A3-9145-B82C-0743245B60FE}" srcOrd="1" destOrd="0" presId="urn:microsoft.com/office/officeart/2005/8/layout/process3"/>
    <dgm:cxn modelId="{7F0972C3-4BED-884E-9C60-99A02A767B4B}" type="presOf" srcId="{8E7FB6AB-1A71-A54D-ADC5-7763D097B2D7}" destId="{565A13E4-3D7F-A84D-B99F-4AD0888D1688}" srcOrd="1" destOrd="0" presId="urn:microsoft.com/office/officeart/2005/8/layout/process3"/>
    <dgm:cxn modelId="{FE3C9E10-174D-7143-9F03-DD7EDC2D6B0C}" srcId="{99F72139-FB1A-654E-8DA5-C1D3ADA78B70}" destId="{52075E07-8E54-1C42-A51E-61D1D133FDC5}" srcOrd="1" destOrd="0" parTransId="{61658686-1C14-4D4F-9CD6-4F8511163A65}" sibTransId="{C2D397D3-3487-2F4F-BB81-0F03CE503E6D}"/>
    <dgm:cxn modelId="{8E847A6F-7A65-424D-AF72-E7DF8B92094D}" type="presParOf" srcId="{E863FB71-62CC-0344-892B-3E18F036301D}" destId="{773FF22B-24E1-1E48-9AA2-598B85935DE9}" srcOrd="0" destOrd="0" presId="urn:microsoft.com/office/officeart/2005/8/layout/process3"/>
    <dgm:cxn modelId="{8BD78CD5-2471-F84E-9E5D-A00C1CA95F27}" type="presParOf" srcId="{773FF22B-24E1-1E48-9AA2-598B85935DE9}" destId="{4ADF641E-8A95-C342-9320-6170A4A1EED6}" srcOrd="0" destOrd="0" presId="urn:microsoft.com/office/officeart/2005/8/layout/process3"/>
    <dgm:cxn modelId="{D52F0A76-A227-4148-A5F0-E2EE3AA90DCB}" type="presParOf" srcId="{773FF22B-24E1-1E48-9AA2-598B85935DE9}" destId="{E326D4B0-B5A3-9145-B82C-0743245B60FE}" srcOrd="1" destOrd="0" presId="urn:microsoft.com/office/officeart/2005/8/layout/process3"/>
    <dgm:cxn modelId="{06A64205-ED6F-BF46-B19C-6A883D5A79A6}" type="presParOf" srcId="{773FF22B-24E1-1E48-9AA2-598B85935DE9}" destId="{91A96DA9-BD94-1340-8295-48B181688653}" srcOrd="2" destOrd="0" presId="urn:microsoft.com/office/officeart/2005/8/layout/process3"/>
    <dgm:cxn modelId="{80ECD765-D49F-914F-842F-3364B73714FE}" type="presParOf" srcId="{E863FB71-62CC-0344-892B-3E18F036301D}" destId="{209AA56B-2CB5-2A44-ADC5-AC448B97C689}" srcOrd="1" destOrd="0" presId="urn:microsoft.com/office/officeart/2005/8/layout/process3"/>
    <dgm:cxn modelId="{D657DBE4-A66C-BD44-A340-6CF790BE10C8}" type="presParOf" srcId="{209AA56B-2CB5-2A44-ADC5-AC448B97C689}" destId="{056AC443-F8D9-1D4D-A5DB-64D4E6908FA5}" srcOrd="0" destOrd="0" presId="urn:microsoft.com/office/officeart/2005/8/layout/process3"/>
    <dgm:cxn modelId="{CF1ACCBB-58A1-724F-89F7-7A32F20196C3}" type="presParOf" srcId="{E863FB71-62CC-0344-892B-3E18F036301D}" destId="{61D64826-D362-774D-80AC-1BCD9286D2CC}" srcOrd="2" destOrd="0" presId="urn:microsoft.com/office/officeart/2005/8/layout/process3"/>
    <dgm:cxn modelId="{6B893646-C408-904C-9CFD-C25E9B1E31C1}" type="presParOf" srcId="{61D64826-D362-774D-80AC-1BCD9286D2CC}" destId="{7EF33F6B-2D57-DE41-9422-FB87C7C7DE0C}" srcOrd="0" destOrd="0" presId="urn:microsoft.com/office/officeart/2005/8/layout/process3"/>
    <dgm:cxn modelId="{E2E30A33-57BF-4747-9092-F948A7F3BC14}" type="presParOf" srcId="{61D64826-D362-774D-80AC-1BCD9286D2CC}" destId="{B1B1FE98-3A1C-BA47-BF2E-7DACB122015A}" srcOrd="1" destOrd="0" presId="urn:microsoft.com/office/officeart/2005/8/layout/process3"/>
    <dgm:cxn modelId="{E1988863-C82E-B444-BBD1-74A905BA8B17}" type="presParOf" srcId="{61D64826-D362-774D-80AC-1BCD9286D2CC}" destId="{1DE3772D-624A-3A45-A7E3-6968D05B4583}" srcOrd="2" destOrd="0" presId="urn:microsoft.com/office/officeart/2005/8/layout/process3"/>
    <dgm:cxn modelId="{92DF95EE-9927-E144-BA87-925D3F3B82E4}" type="presParOf" srcId="{E863FB71-62CC-0344-892B-3E18F036301D}" destId="{8360A76B-1373-CE43-9749-1B457CDC00E8}" srcOrd="3" destOrd="0" presId="urn:microsoft.com/office/officeart/2005/8/layout/process3"/>
    <dgm:cxn modelId="{003FED8B-5E02-D548-AFAD-4EC3C22C5A02}" type="presParOf" srcId="{8360A76B-1373-CE43-9749-1B457CDC00E8}" destId="{A6B02D3D-AA84-FC4B-B0AC-EA07BBEB2227}" srcOrd="0" destOrd="0" presId="urn:microsoft.com/office/officeart/2005/8/layout/process3"/>
    <dgm:cxn modelId="{308252A7-7B64-3046-84E1-657E15D1EFEA}" type="presParOf" srcId="{E863FB71-62CC-0344-892B-3E18F036301D}" destId="{D1CD1110-9C99-264F-BD71-AE5C7C2451AD}" srcOrd="4" destOrd="0" presId="urn:microsoft.com/office/officeart/2005/8/layout/process3"/>
    <dgm:cxn modelId="{9D868A45-9274-B246-9FD2-E761F6020CD4}" type="presParOf" srcId="{D1CD1110-9C99-264F-BD71-AE5C7C2451AD}" destId="{D0820C6A-87BA-924B-B733-E09569CC528B}" srcOrd="0" destOrd="0" presId="urn:microsoft.com/office/officeart/2005/8/layout/process3"/>
    <dgm:cxn modelId="{73437845-50C3-AE4B-8FE3-45C31ADF2947}" type="presParOf" srcId="{D1CD1110-9C99-264F-BD71-AE5C7C2451AD}" destId="{565A13E4-3D7F-A84D-B99F-4AD0888D1688}" srcOrd="1" destOrd="0" presId="urn:microsoft.com/office/officeart/2005/8/layout/process3"/>
    <dgm:cxn modelId="{A4797FE9-0379-E342-9C27-751F21D18330}" type="presParOf" srcId="{D1CD1110-9C99-264F-BD71-AE5C7C2451AD}" destId="{BFD84FF5-519D-4F45-9AE5-7F17368FE5A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26D4B0-B5A3-9145-B82C-0743245B60FE}">
      <dsp:nvSpPr>
        <dsp:cNvPr id="0" name=""/>
        <dsp:cNvSpPr/>
      </dsp:nvSpPr>
      <dsp:spPr>
        <a:xfrm>
          <a:off x="3483" y="14214"/>
          <a:ext cx="1583708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Panel Regression</a:t>
          </a:r>
          <a:endParaRPr lang="en-US" sz="1200" kern="1200" dirty="0"/>
        </a:p>
      </dsp:txBody>
      <dsp:txXfrm>
        <a:off x="3483" y="14214"/>
        <a:ext cx="1583708" cy="345600"/>
      </dsp:txXfrm>
    </dsp:sp>
    <dsp:sp modelId="{91A96DA9-BD94-1340-8295-48B181688653}">
      <dsp:nvSpPr>
        <dsp:cNvPr id="0" name=""/>
        <dsp:cNvSpPr/>
      </dsp:nvSpPr>
      <dsp:spPr>
        <a:xfrm>
          <a:off x="327857" y="359814"/>
          <a:ext cx="1583708" cy="9504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Catch history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Life history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Species category</a:t>
          </a:r>
          <a:endParaRPr lang="en-US" sz="1200" kern="1200" dirty="0"/>
        </a:p>
      </dsp:txBody>
      <dsp:txXfrm>
        <a:off x="355693" y="387650"/>
        <a:ext cx="1528036" cy="894728"/>
      </dsp:txXfrm>
    </dsp:sp>
    <dsp:sp modelId="{209AA56B-2CB5-2A44-ADC5-AC448B97C689}">
      <dsp:nvSpPr>
        <dsp:cNvPr id="0" name=""/>
        <dsp:cNvSpPr/>
      </dsp:nvSpPr>
      <dsp:spPr>
        <a:xfrm>
          <a:off x="1827276" y="-10134"/>
          <a:ext cx="508979" cy="39429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827276" y="68725"/>
        <a:ext cx="390690" cy="236579"/>
      </dsp:txXfrm>
    </dsp:sp>
    <dsp:sp modelId="{B1B1FE98-3A1C-BA47-BF2E-7DACB122015A}">
      <dsp:nvSpPr>
        <dsp:cNvPr id="0" name=""/>
        <dsp:cNvSpPr/>
      </dsp:nvSpPr>
      <dsp:spPr>
        <a:xfrm>
          <a:off x="2547530" y="14214"/>
          <a:ext cx="1583708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Catch MSY</a:t>
          </a:r>
          <a:endParaRPr lang="en-US" sz="1200" kern="1200" dirty="0"/>
        </a:p>
      </dsp:txBody>
      <dsp:txXfrm>
        <a:off x="2547530" y="14214"/>
        <a:ext cx="1583708" cy="345600"/>
      </dsp:txXfrm>
    </dsp:sp>
    <dsp:sp modelId="{1DE3772D-624A-3A45-A7E3-6968D05B4583}">
      <dsp:nvSpPr>
        <dsp:cNvPr id="0" name=""/>
        <dsp:cNvSpPr/>
      </dsp:nvSpPr>
      <dsp:spPr>
        <a:xfrm>
          <a:off x="2871904" y="359814"/>
          <a:ext cx="1583708" cy="9504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B/</a:t>
          </a:r>
          <a:r>
            <a:rPr lang="en-US" sz="1200" kern="1200" dirty="0" err="1" smtClean="0"/>
            <a:t>Bmsy</a:t>
          </a:r>
          <a:r>
            <a:rPr lang="en-US" sz="1200" kern="1200" dirty="0" smtClean="0"/>
            <a:t> priors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Resilience </a:t>
          </a:r>
          <a:endParaRPr lang="en-US" sz="1200" kern="1200" dirty="0"/>
        </a:p>
      </dsp:txBody>
      <dsp:txXfrm>
        <a:off x="2899740" y="387650"/>
        <a:ext cx="1528036" cy="894728"/>
      </dsp:txXfrm>
    </dsp:sp>
    <dsp:sp modelId="{8360A76B-1373-CE43-9749-1B457CDC00E8}">
      <dsp:nvSpPr>
        <dsp:cNvPr id="0" name=""/>
        <dsp:cNvSpPr/>
      </dsp:nvSpPr>
      <dsp:spPr>
        <a:xfrm>
          <a:off x="4371323" y="-10134"/>
          <a:ext cx="508979" cy="39429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4371323" y="68725"/>
        <a:ext cx="390690" cy="236579"/>
      </dsp:txXfrm>
    </dsp:sp>
    <dsp:sp modelId="{565A13E4-3D7F-A84D-B99F-4AD0888D1688}">
      <dsp:nvSpPr>
        <dsp:cNvPr id="0" name=""/>
        <dsp:cNvSpPr/>
      </dsp:nvSpPr>
      <dsp:spPr>
        <a:xfrm>
          <a:off x="5091576" y="14214"/>
          <a:ext cx="1583708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Status Results</a:t>
          </a:r>
          <a:endParaRPr lang="en-US" sz="1200" kern="1200" dirty="0"/>
        </a:p>
      </dsp:txBody>
      <dsp:txXfrm>
        <a:off x="5091576" y="14214"/>
        <a:ext cx="1583708" cy="345600"/>
      </dsp:txXfrm>
    </dsp:sp>
    <dsp:sp modelId="{BFD84FF5-519D-4F45-9AE5-7F17368FE5A3}">
      <dsp:nvSpPr>
        <dsp:cNvPr id="0" name=""/>
        <dsp:cNvSpPr/>
      </dsp:nvSpPr>
      <dsp:spPr>
        <a:xfrm>
          <a:off x="5415951" y="359814"/>
          <a:ext cx="1583708" cy="9504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B/</a:t>
          </a:r>
          <a:r>
            <a:rPr lang="en-US" sz="1200" kern="1200" dirty="0" err="1" smtClean="0"/>
            <a:t>Bmsy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F/</a:t>
          </a:r>
          <a:r>
            <a:rPr lang="en-US" sz="1200" kern="1200" dirty="0" err="1" smtClean="0"/>
            <a:t>Fmsy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MSY</a:t>
          </a:r>
          <a:endParaRPr lang="en-US" sz="1200" kern="1200" dirty="0"/>
        </a:p>
      </dsp:txBody>
      <dsp:txXfrm>
        <a:off x="5443787" y="387650"/>
        <a:ext cx="1528036" cy="894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4B09E-5827-8F44-8935-AEB2D6B95636}" type="datetimeFigureOut">
              <a:rPr lang="en-US" smtClean="0"/>
              <a:t>1/12/15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08101-4D7A-9845-B1F6-99C4AA728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RAM Legacy Stock Assessment Database</a:t>
            </a:r>
          </a:p>
          <a:p>
            <a:pPr lvl="1"/>
            <a:r>
              <a:rPr lang="en-US" sz="1600" b="1" dirty="0" smtClean="0"/>
              <a:t>438</a:t>
            </a:r>
            <a:r>
              <a:rPr lang="en-US" sz="1600" dirty="0" smtClean="0"/>
              <a:t> formal stock assessments (~30% global catch)</a:t>
            </a:r>
          </a:p>
          <a:p>
            <a:pPr lvl="1"/>
            <a:r>
              <a:rPr lang="en-US" sz="1600" dirty="0" smtClean="0"/>
              <a:t>USA, Canada, Russia, Japan, Australia, New Zealand, South Africa, Peru, Argentina, and EU (Multinational)</a:t>
            </a:r>
          </a:p>
          <a:p>
            <a:pPr marL="365760" lvl="1" indent="0">
              <a:buNone/>
            </a:pPr>
            <a:endParaRPr lang="en-US" sz="1600" dirty="0" smtClean="0"/>
          </a:p>
          <a:p>
            <a:r>
              <a:rPr lang="en-US" sz="2000" dirty="0" smtClean="0"/>
              <a:t>FAO Marine Capture Production Database</a:t>
            </a:r>
          </a:p>
          <a:p>
            <a:pPr lvl="1"/>
            <a:r>
              <a:rPr lang="en-US" sz="1600" dirty="0" smtClean="0"/>
              <a:t>2012 release, excluding marine plants and mammals </a:t>
            </a:r>
          </a:p>
          <a:p>
            <a:pPr lvl="1"/>
            <a:endParaRPr lang="en-US" sz="1600" dirty="0" smtClean="0"/>
          </a:p>
          <a:p>
            <a:r>
              <a:rPr lang="en-US" sz="2000" dirty="0" smtClean="0"/>
              <a:t>FAO SOFIA</a:t>
            </a:r>
          </a:p>
          <a:p>
            <a:pPr lvl="1"/>
            <a:r>
              <a:rPr lang="en-US" sz="1600" dirty="0" smtClean="0"/>
              <a:t>Catch data for 2000-2009 (70% global catch in 2009)</a:t>
            </a:r>
          </a:p>
          <a:p>
            <a:pPr lvl="1"/>
            <a:r>
              <a:rPr lang="en-US" sz="1600" dirty="0" smtClean="0"/>
              <a:t>Single estimate of stock biomass</a:t>
            </a:r>
          </a:p>
          <a:p>
            <a:pPr lvl="1"/>
            <a:r>
              <a:rPr lang="en-US" sz="1600" dirty="0" smtClean="0"/>
              <a:t>Stocks classified as non-fully exploited (&gt;60% B</a:t>
            </a:r>
            <a:r>
              <a:rPr lang="en-US" sz="1600" baseline="-25000" dirty="0" smtClean="0"/>
              <a:t>0</a:t>
            </a:r>
            <a:r>
              <a:rPr lang="en-US" sz="1600" dirty="0" smtClean="0"/>
              <a:t>), fully exploited (40-60% B</a:t>
            </a:r>
            <a:r>
              <a:rPr lang="en-US" sz="1600" baseline="-25000" dirty="0" smtClean="0"/>
              <a:t>0</a:t>
            </a:r>
            <a:r>
              <a:rPr lang="en-US" sz="1600" dirty="0" smtClean="0"/>
              <a:t>), and over exploited (&lt;60% B</a:t>
            </a:r>
            <a:r>
              <a:rPr lang="en-US" sz="1600" baseline="-25000" dirty="0" smtClean="0"/>
              <a:t>0</a:t>
            </a:r>
            <a:r>
              <a:rPr lang="en-US" sz="1600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08101-4D7A-9845-B1F6-99C4AA7283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00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08101-4D7A-9845-B1F6-99C4AA7283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24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***</a:t>
            </a:r>
            <a:r>
              <a:rPr lang="en-US" baseline="0" dirty="0" smtClean="0"/>
              <a:t> Kobe plot for SOFIA prioritized over FAO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08101-4D7A-9845-B1F6-99C4AA7283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Results for jackknife</a:t>
            </a:r>
            <a:r>
              <a:rPr lang="en-US" baseline="0" dirty="0" smtClean="0"/>
              <a:t> routine of individual fisheries and regions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All fisheries from each region were omitted from the PRM and then the status of each fishery was estimated using the complete analysis (PRM -&gt; </a:t>
            </a:r>
            <a:r>
              <a:rPr lang="en-US" baseline="0" dirty="0" err="1" smtClean="0"/>
              <a:t>Cmsy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08101-4D7A-9845-B1F6-99C4AA7283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5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Global </a:t>
            </a:r>
            <a:r>
              <a:rPr lang="en-US" dirty="0" err="1" smtClean="0"/>
              <a:t>kobe</a:t>
            </a:r>
            <a:r>
              <a:rPr lang="en-US" dirty="0" smtClean="0"/>
              <a:t> plot with FAO prioritized</a:t>
            </a:r>
            <a:r>
              <a:rPr lang="en-US" baseline="0" dirty="0" smtClean="0"/>
              <a:t> over SOFIA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08101-4D7A-9845-B1F6-99C4AA7283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017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January 12, 2015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January 12,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9813" y="2551238"/>
            <a:ext cx="3313355" cy="17021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Estimating Status of Global Fisheries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Chris Costello, Dan </a:t>
            </a:r>
            <a:r>
              <a:rPr lang="en-US" dirty="0" err="1" smtClean="0"/>
              <a:t>Ovando</a:t>
            </a:r>
            <a:r>
              <a:rPr lang="en-US" dirty="0" smtClean="0"/>
              <a:t>, Ray </a:t>
            </a:r>
            <a:r>
              <a:rPr lang="en-US" dirty="0" err="1" smtClean="0"/>
              <a:t>Hilborn</a:t>
            </a:r>
            <a:r>
              <a:rPr lang="en-US" dirty="0" smtClean="0"/>
              <a:t>, Trevor Branch, Mike </a:t>
            </a:r>
            <a:r>
              <a:rPr lang="en-US" dirty="0" err="1" smtClean="0"/>
              <a:t>Melnychuk</a:t>
            </a:r>
            <a:r>
              <a:rPr lang="en-US" dirty="0" smtClean="0"/>
              <a:t>, Steve Gaines, Tyler Clavelle, Cody </a:t>
            </a:r>
            <a:r>
              <a:rPr lang="en-US" dirty="0" err="1" smtClean="0"/>
              <a:t>Szuwalski</a:t>
            </a:r>
            <a:r>
              <a:rPr lang="en-US" dirty="0" smtClean="0"/>
              <a:t>, Kent Strauss</a:t>
            </a:r>
            <a:endParaRPr lang="en-US" dirty="0"/>
          </a:p>
        </p:txBody>
      </p:sp>
      <p:pic>
        <p:nvPicPr>
          <p:cNvPr id="4" name="Picture 3" descr="SFG-logotype-side-ucsb-062513.u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016976"/>
            <a:ext cx="3987800" cy="123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6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obal Kobe Plot FAO trump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6505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24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335212"/>
            <a:ext cx="7024744" cy="1143000"/>
          </a:xfrm>
        </p:spPr>
        <p:txBody>
          <a:bodyPr/>
          <a:lstStyle/>
          <a:p>
            <a:r>
              <a:rPr lang="en-US" dirty="0" smtClean="0"/>
              <a:t>Objective &amp;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851938"/>
            <a:ext cx="6777317" cy="4401300"/>
          </a:xfrm>
        </p:spPr>
        <p:txBody>
          <a:bodyPr>
            <a:normAutofit/>
          </a:bodyPr>
          <a:lstStyle/>
          <a:p>
            <a:r>
              <a:rPr lang="en-US" u="sng" dirty="0" smtClean="0"/>
              <a:t>Objective</a:t>
            </a:r>
            <a:r>
              <a:rPr lang="en-US" dirty="0" smtClean="0"/>
              <a:t>: Estimate the current biological status (B/</a:t>
            </a:r>
            <a:r>
              <a:rPr lang="en-US" dirty="0" err="1" smtClean="0"/>
              <a:t>Bmsy</a:t>
            </a:r>
            <a:r>
              <a:rPr lang="en-US" dirty="0" smtClean="0"/>
              <a:t>) and fishing pressure (measured as F/</a:t>
            </a:r>
            <a:r>
              <a:rPr lang="en-US" dirty="0" err="1" smtClean="0"/>
              <a:t>Fmsy</a:t>
            </a:r>
            <a:r>
              <a:rPr lang="en-US" dirty="0" smtClean="0"/>
              <a:t>) for the world’s fisheries</a:t>
            </a:r>
          </a:p>
          <a:p>
            <a:r>
              <a:rPr lang="en-US" u="sng" dirty="0" smtClean="0"/>
              <a:t>Approach:</a:t>
            </a:r>
          </a:p>
          <a:p>
            <a:pPr marL="708660" lvl="1" indent="-342900">
              <a:buSzPct val="100000"/>
              <a:buFont typeface="+mj-lt"/>
              <a:buAutoNum type="arabicPeriod"/>
            </a:pPr>
            <a:r>
              <a:rPr lang="en-US" sz="1800" dirty="0" smtClean="0"/>
              <a:t>Unify existing datasets of the world’s assessed and unassessed fisheries</a:t>
            </a:r>
            <a:endParaRPr lang="en-US" u="sng" dirty="0" smtClean="0"/>
          </a:p>
          <a:p>
            <a:pPr marL="708660" lvl="1" indent="-342900">
              <a:buSzPct val="100000"/>
              <a:buFont typeface="+mj-lt"/>
              <a:buAutoNum type="arabicPeriod"/>
            </a:pPr>
            <a:r>
              <a:rPr lang="en-US" sz="1800" dirty="0" smtClean="0"/>
              <a:t>Estimate status for all unassessed fisheries by coupling a panel regression model (Costello et al., 2012) and a structural modeling approach (Martell &amp; </a:t>
            </a:r>
            <a:r>
              <a:rPr lang="en-US" sz="1800" dirty="0" err="1" smtClean="0"/>
              <a:t>Froese</a:t>
            </a:r>
            <a:r>
              <a:rPr lang="en-US" sz="1800" dirty="0" smtClean="0"/>
              <a:t>, 2012)</a:t>
            </a:r>
          </a:p>
          <a:p>
            <a:pPr marL="708660" lvl="1" indent="-342900">
              <a:buSzPct val="100000"/>
              <a:buFont typeface="+mj-lt"/>
              <a:buAutoNum type="arabicPeriod"/>
            </a:pPr>
            <a:r>
              <a:rPr lang="en-US" sz="1800" dirty="0" smtClean="0"/>
              <a:t>Examine status and trends by region, country, and species category   </a:t>
            </a:r>
          </a:p>
        </p:txBody>
      </p:sp>
    </p:spTree>
    <p:extLst>
      <p:ext uri="{BB962C8B-B14F-4D97-AF65-F5344CB8AC3E}">
        <p14:creationId xmlns:p14="http://schemas.microsoft.com/office/powerpoint/2010/main" val="128687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350331"/>
            <a:ext cx="7024744" cy="1143000"/>
          </a:xfrm>
        </p:spPr>
        <p:txBody>
          <a:bodyPr/>
          <a:lstStyle/>
          <a:p>
            <a:r>
              <a:rPr lang="en-US" dirty="0" smtClean="0"/>
              <a:t>1) Raw Data Sources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43492" y="1646319"/>
            <a:ext cx="7314318" cy="4485967"/>
          </a:xfrm>
        </p:spPr>
        <p:txBody>
          <a:bodyPr anchor="t">
            <a:normAutofit/>
          </a:bodyPr>
          <a:lstStyle/>
          <a:p>
            <a:r>
              <a:rPr lang="en-US" sz="2000" dirty="0" smtClean="0"/>
              <a:t>RAM Legacy Stock Assessment Database</a:t>
            </a:r>
          </a:p>
          <a:p>
            <a:pPr lvl="1"/>
            <a:r>
              <a:rPr lang="en-US" sz="1600" b="1" dirty="0" smtClean="0"/>
              <a:t>438</a:t>
            </a:r>
            <a:r>
              <a:rPr lang="en-US" sz="1600" dirty="0" smtClean="0"/>
              <a:t> formal stock assessments (~30% global catch)</a:t>
            </a:r>
          </a:p>
          <a:p>
            <a:pPr lvl="1"/>
            <a:r>
              <a:rPr lang="en-US" sz="1600" dirty="0" smtClean="0"/>
              <a:t>USA, Canada, Russia, Japan, Australia, New Zealand, South Africa, Peru, Argentina, and EU (Multinational)</a:t>
            </a:r>
          </a:p>
          <a:p>
            <a:pPr marL="365760" lvl="1" indent="0">
              <a:buNone/>
            </a:pPr>
            <a:endParaRPr lang="en-US" sz="1600" dirty="0" smtClean="0"/>
          </a:p>
          <a:p>
            <a:r>
              <a:rPr lang="en-US" sz="2000" dirty="0" smtClean="0"/>
              <a:t>FAO Marine Capture Production Database</a:t>
            </a:r>
          </a:p>
          <a:p>
            <a:pPr lvl="1"/>
            <a:r>
              <a:rPr lang="en-US" sz="1600" dirty="0" smtClean="0"/>
              <a:t>2012 release</a:t>
            </a:r>
          </a:p>
          <a:p>
            <a:pPr marL="365760" lvl="1" indent="0">
              <a:buNone/>
            </a:pPr>
            <a:endParaRPr lang="en-US" sz="1600" dirty="0" smtClean="0"/>
          </a:p>
          <a:p>
            <a:r>
              <a:rPr lang="en-US" sz="2000" dirty="0" smtClean="0"/>
              <a:t>FAO SOFIA</a:t>
            </a:r>
          </a:p>
          <a:p>
            <a:pPr lvl="1"/>
            <a:r>
              <a:rPr lang="en-US" sz="1800" dirty="0" smtClean="0"/>
              <a:t>566 quantitative and qualitative assessments of abundance</a:t>
            </a:r>
          </a:p>
          <a:p>
            <a:pPr marL="365760" lvl="1" indent="0">
              <a:buNone/>
            </a:pPr>
            <a:endParaRPr lang="en-US" sz="1600" dirty="0" smtClean="0"/>
          </a:p>
          <a:p>
            <a:pPr marL="365760" lvl="1" indent="0">
              <a:buNone/>
            </a:pPr>
            <a:endParaRPr lang="en-US" sz="1800" dirty="0"/>
          </a:p>
          <a:p>
            <a:pPr marL="68580" indent="0">
              <a:buNone/>
            </a:pPr>
            <a:endParaRPr lang="en-US" dirty="0" smtClean="0"/>
          </a:p>
          <a:p>
            <a:pPr marL="365760" lvl="1" indent="0">
              <a:buNone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482960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264" y="345949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1) Removing Dataset Overlap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040264" y="2173354"/>
            <a:ext cx="3419856" cy="3401529"/>
          </a:xfrm>
        </p:spPr>
        <p:txBody>
          <a:bodyPr>
            <a:normAutofit/>
          </a:bodyPr>
          <a:lstStyle/>
          <a:p>
            <a:r>
              <a:rPr lang="en-US" dirty="0" smtClean="0"/>
              <a:t>Overlap identified using </a:t>
            </a:r>
            <a:r>
              <a:rPr lang="en-US" b="1" dirty="0"/>
              <a:t>c</a:t>
            </a:r>
            <a:r>
              <a:rPr lang="en-US" b="1" dirty="0" smtClean="0"/>
              <a:t>ountry</a:t>
            </a:r>
            <a:r>
              <a:rPr lang="en-US" dirty="0" smtClean="0"/>
              <a:t>, </a:t>
            </a:r>
            <a:r>
              <a:rPr lang="en-US" b="1" dirty="0" smtClean="0"/>
              <a:t>scientific name</a:t>
            </a:r>
            <a:r>
              <a:rPr lang="en-US" dirty="0" smtClean="0"/>
              <a:t>, and </a:t>
            </a:r>
            <a:r>
              <a:rPr lang="en-US" b="1" dirty="0" smtClean="0"/>
              <a:t>FAO region</a:t>
            </a:r>
          </a:p>
          <a:p>
            <a:pPr marL="68580" indent="0">
              <a:buNone/>
            </a:pPr>
            <a:endParaRPr lang="en-US" dirty="0"/>
          </a:p>
          <a:p>
            <a:r>
              <a:rPr lang="en-US" dirty="0" smtClean="0"/>
              <a:t>All RAM stocks are retained</a:t>
            </a:r>
          </a:p>
        </p:txBody>
      </p:sp>
      <p:pic>
        <p:nvPicPr>
          <p:cNvPr id="5" name="Content Placeholder 4" descr="OverlapPlot.pdf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670" b="-17670"/>
          <a:stretch>
            <a:fillRect/>
          </a:stretch>
        </p:blipFill>
        <p:spPr>
          <a:xfrm>
            <a:off x="4459046" y="1811679"/>
            <a:ext cx="3892752" cy="3763204"/>
          </a:xfrm>
        </p:spPr>
      </p:pic>
    </p:spTree>
    <p:extLst>
      <p:ext uri="{BB962C8B-B14F-4D97-AF65-F5344CB8AC3E}">
        <p14:creationId xmlns:p14="http://schemas.microsoft.com/office/powerpoint/2010/main" val="2026620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253568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2) Status of Unassessed Stocks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549557"/>
            <a:ext cx="7290127" cy="3336920"/>
          </a:xfrm>
        </p:spPr>
        <p:txBody>
          <a:bodyPr>
            <a:normAutofit/>
          </a:bodyPr>
          <a:lstStyle/>
          <a:p>
            <a:r>
              <a:rPr lang="en-US" dirty="0" smtClean="0"/>
              <a:t>Biological status and current fishing mortality obtained with two-step process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1800" dirty="0" smtClean="0"/>
              <a:t>Global panel regression model (Costello et al.)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US" sz="1800" dirty="0" smtClean="0"/>
              <a:t>Catch-MSY model (Martell &amp; </a:t>
            </a:r>
            <a:r>
              <a:rPr lang="en-US" sz="1800" dirty="0" err="1" smtClean="0"/>
              <a:t>Froese</a:t>
            </a:r>
            <a:r>
              <a:rPr lang="en-US" sz="1800" dirty="0" smtClean="0"/>
              <a:t>)</a:t>
            </a:r>
          </a:p>
          <a:p>
            <a:pPr marL="365760" lvl="1" indent="0">
              <a:buNone/>
            </a:pPr>
            <a:endParaRPr lang="en-US" dirty="0" smtClean="0"/>
          </a:p>
          <a:p>
            <a:pPr marL="525780" indent="-457200"/>
            <a:r>
              <a:rPr lang="en-US" dirty="0" smtClean="0"/>
              <a:t>Catch MSY model uses PRM output as an informative informative prior</a:t>
            </a:r>
          </a:p>
          <a:p>
            <a:pPr marL="822960" lvl="1" indent="-457200"/>
            <a:r>
              <a:rPr lang="en-US" sz="1800" dirty="0" smtClean="0"/>
              <a:t>Allows for internally consistent estimation of MSY, B/</a:t>
            </a:r>
            <a:r>
              <a:rPr lang="en-US" sz="1800" dirty="0" err="1" smtClean="0"/>
              <a:t>Bmsy</a:t>
            </a:r>
            <a:r>
              <a:rPr lang="en-US" sz="1800" dirty="0" smtClean="0"/>
              <a:t>, and F/</a:t>
            </a:r>
            <a:r>
              <a:rPr lang="en-US" sz="1800" dirty="0" err="1" smtClean="0"/>
              <a:t>Fmsy</a:t>
            </a:r>
            <a:endParaRPr lang="en-US" sz="1800" dirty="0" smtClean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286466427"/>
              </p:ext>
            </p:extLst>
          </p:nvPr>
        </p:nvGraphicFramePr>
        <p:xfrm>
          <a:off x="1065091" y="4983236"/>
          <a:ext cx="7003143" cy="1324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742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362426"/>
            <a:ext cx="7024744" cy="1143000"/>
          </a:xfrm>
        </p:spPr>
        <p:txBody>
          <a:bodyPr/>
          <a:lstStyle/>
          <a:p>
            <a:r>
              <a:rPr lang="en-US" dirty="0" smtClean="0"/>
              <a:t>2) Status of Unassessed NEIs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58413"/>
            <a:ext cx="6777317" cy="4703681"/>
          </a:xfrm>
        </p:spPr>
        <p:txBody>
          <a:bodyPr>
            <a:normAutofit/>
          </a:bodyPr>
          <a:lstStyle/>
          <a:p>
            <a:r>
              <a:rPr lang="en-US" dirty="0" smtClean="0"/>
              <a:t>NEI = “Not elsewhere included”</a:t>
            </a:r>
          </a:p>
          <a:p>
            <a:pPr lvl="1"/>
            <a:r>
              <a:rPr lang="en-US" dirty="0" smtClean="0"/>
              <a:t>~</a:t>
            </a:r>
            <a:r>
              <a:rPr lang="en-US" dirty="0" smtClean="0"/>
              <a:t>35% </a:t>
            </a:r>
            <a:r>
              <a:rPr lang="en-US" dirty="0" smtClean="0"/>
              <a:t>of current global catch</a:t>
            </a:r>
          </a:p>
          <a:p>
            <a:pPr lvl="1"/>
            <a:endParaRPr lang="en-US" dirty="0"/>
          </a:p>
          <a:p>
            <a:r>
              <a:rPr lang="en-US" dirty="0" smtClean="0"/>
              <a:t>Catch reported at higher taxonomic levels than species (or as “Marine fishes </a:t>
            </a:r>
            <a:r>
              <a:rPr lang="en-US" dirty="0" err="1" smtClean="0"/>
              <a:t>nei</a:t>
            </a:r>
            <a:r>
              <a:rPr lang="en-US" dirty="0" smtClean="0"/>
              <a:t>”)</a:t>
            </a:r>
          </a:p>
          <a:p>
            <a:endParaRPr lang="en-US" dirty="0"/>
          </a:p>
          <a:p>
            <a:r>
              <a:rPr lang="en-US" dirty="0" smtClean="0"/>
              <a:t>B/B</a:t>
            </a:r>
            <a:r>
              <a:rPr lang="en-US" baseline="-25000" dirty="0" smtClean="0"/>
              <a:t>MSY</a:t>
            </a:r>
            <a:r>
              <a:rPr lang="en-US" dirty="0" smtClean="0"/>
              <a:t> and F/F</a:t>
            </a:r>
            <a:r>
              <a:rPr lang="en-US" baseline="-25000" dirty="0" smtClean="0"/>
              <a:t>MSY</a:t>
            </a:r>
            <a:r>
              <a:rPr lang="en-US" dirty="0" smtClean="0"/>
              <a:t> assigned using results from taxonomically comparable stocks</a:t>
            </a:r>
          </a:p>
          <a:p>
            <a:pPr lvl="1"/>
            <a:r>
              <a:rPr lang="en-US" sz="1800" dirty="0" smtClean="0"/>
              <a:t>Taxonomically comparable stocks identified using FAO ASFIS List of Species</a:t>
            </a:r>
          </a:p>
          <a:p>
            <a:pPr lvl="1"/>
            <a:r>
              <a:rPr lang="en-US" sz="1800" dirty="0" smtClean="0"/>
              <a:t>Currently assigning </a:t>
            </a:r>
            <a:r>
              <a:rPr lang="en-US" sz="1800" b="1" dirty="0" smtClean="0"/>
              <a:t>median</a:t>
            </a:r>
            <a:r>
              <a:rPr lang="en-US" sz="1800" dirty="0" smtClean="0"/>
              <a:t> values  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84957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217283"/>
            <a:ext cx="7024744" cy="1143000"/>
          </a:xfrm>
        </p:spPr>
        <p:txBody>
          <a:bodyPr/>
          <a:lstStyle/>
          <a:p>
            <a:r>
              <a:rPr lang="en-US" dirty="0" smtClean="0"/>
              <a:t>3) Examining Status</a:t>
            </a:r>
            <a:endParaRPr lang="en-US" dirty="0"/>
          </a:p>
        </p:txBody>
      </p:sp>
      <p:pic>
        <p:nvPicPr>
          <p:cNvPr id="6" name="Content Placeholder 5" descr="Global Kobe Plot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96" r="-22196"/>
          <a:stretch>
            <a:fillRect/>
          </a:stretch>
        </p:blipFill>
        <p:spPr>
          <a:xfrm>
            <a:off x="764798" y="991810"/>
            <a:ext cx="7615336" cy="5274053"/>
          </a:xfrm>
        </p:spPr>
      </p:pic>
    </p:spTree>
    <p:extLst>
      <p:ext uri="{BB962C8B-B14F-4D97-AF65-F5344CB8AC3E}">
        <p14:creationId xmlns:p14="http://schemas.microsoft.com/office/powerpoint/2010/main" val="1920874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bserved vs Predicted MSY Diagnostic Plo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607" y="211418"/>
            <a:ext cx="6137950" cy="613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027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oportional error in BvBmsy by time and countr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405" y="593746"/>
            <a:ext cx="5926445" cy="592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84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Austin.thmx</Template>
  <TotalTime>1268</TotalTime>
  <Words>525</Words>
  <Application>Microsoft Macintosh PowerPoint</Application>
  <PresentationFormat>On-screen Show (4:3)</PresentationFormat>
  <Paragraphs>73</Paragraphs>
  <Slides>10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Austin</vt:lpstr>
      <vt:lpstr>Estimating Status of Global Fisheries</vt:lpstr>
      <vt:lpstr>Objective &amp; Approach</vt:lpstr>
      <vt:lpstr>1) Raw Data Sources</vt:lpstr>
      <vt:lpstr>1) Removing Dataset Overlap</vt:lpstr>
      <vt:lpstr>2) Status of Unassessed Stocks</vt:lpstr>
      <vt:lpstr>2) Status of Unassessed NEIs</vt:lpstr>
      <vt:lpstr>3) Examining Status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Status of Global Fisheries</dc:title>
  <dc:creator>Tyler Clavelle</dc:creator>
  <cp:lastModifiedBy>Dan Ovando</cp:lastModifiedBy>
  <cp:revision>24</cp:revision>
  <dcterms:created xsi:type="dcterms:W3CDTF">2015-01-12T19:50:06Z</dcterms:created>
  <dcterms:modified xsi:type="dcterms:W3CDTF">2015-01-13T17:09:01Z</dcterms:modified>
</cp:coreProperties>
</file>

<file path=docProps/thumbnail.jpeg>
</file>